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775fd9bf5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775fd9bf5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775fd9bf5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775fd9bf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775fd9bf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775fd9bf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75fd9bf5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75fd9bf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775fd9bf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775fd9bf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775fd9bf5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775fd9bf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775fd9bf5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775fd9bf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775fd9bf5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775fd9bf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32acad4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132acad4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iles.covid19.ca.gov/pdf/guidance-schools.pdf" TargetMode="External"/><Relationship Id="rId4" Type="http://schemas.openxmlformats.org/officeDocument/2006/relationships/hyperlink" Target="https://www.cdc.gov/coronavirus/2019-ncov/community/schools-childcare/schools.html#:~:text=Students%20and%20teachers%20minimally%20share,areas%20largely%20implemented%20with%20fidelit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youtu.be/qJG72sycQB8" TargetMode="External"/><Relationship Id="rId5" Type="http://schemas.openxmlformats.org/officeDocument/2006/relationships/hyperlink" Target="https://www.cdc.gov/coronavirus/2019-ncov/images/social-media-toolkit/Stop-the-Spread-of-Germs.mp4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meo.com/477461029/9a866f87f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urveymonkey.com/r/7LWC3Z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-85275"/>
            <a:ext cx="1674700" cy="21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1800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Buellton Union School District</a:t>
            </a:r>
            <a:endParaRPr sz="70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675650" y="2334300"/>
            <a:ext cx="78930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Montserrat"/>
                <a:ea typeface="Montserrat"/>
                <a:cs typeface="Montserrat"/>
                <a:sym typeface="Montserrat"/>
              </a:rPr>
              <a:t>District </a:t>
            </a:r>
            <a:r>
              <a:rPr b="0" lang="en">
                <a:latin typeface="Montserrat"/>
                <a:ea typeface="Montserrat"/>
                <a:cs typeface="Montserrat"/>
                <a:sym typeface="Montserrat"/>
              </a:rPr>
              <a:t>Plan for hybrid </a:t>
            </a:r>
            <a:r>
              <a:rPr b="0" lang="en">
                <a:latin typeface="Montserrat"/>
                <a:ea typeface="Montserrat"/>
                <a:cs typeface="Montserrat"/>
                <a:sym typeface="Montserrat"/>
              </a:rPr>
              <a:t>reopening</a:t>
            </a:r>
            <a:r>
              <a:rPr b="0" lang="en">
                <a:latin typeface="Montserrat"/>
                <a:ea typeface="Montserrat"/>
                <a:cs typeface="Montserrat"/>
                <a:sym typeface="Montserrat"/>
              </a:rPr>
              <a:t> - 2020/21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5025" y="3527525"/>
            <a:ext cx="85206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Special thanks  to the  </a:t>
            </a:r>
            <a:r>
              <a:rPr i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Reopening Task Force</a:t>
            </a:r>
            <a:r>
              <a:rPr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of staff, parents and community members for your input to provide a safe and engaging learning environment.</a:t>
            </a:r>
            <a:endParaRPr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LET’S COME LEARN TOGETHER ...SAFELY!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069800" y="802500"/>
            <a:ext cx="70380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 Dept of Public Health - COVID-19 Guidance for Schools - August 3, 2020</a:t>
            </a:r>
            <a:endParaRPr b="0"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Center for Disease Control (CDC) - Operating Schools During COVID-19: CDC’s Considerations</a:t>
            </a:r>
            <a:endParaRPr b="0"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39564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considerations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304875"/>
            <a:ext cx="4384200" cy="15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Safety of students and staff</a:t>
            </a:r>
            <a:endParaRPr sz="2000">
              <a:solidFill>
                <a:srgbClr val="FF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FFD96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Mental wellness </a:t>
            </a:r>
            <a:endParaRPr sz="2000">
              <a:solidFill>
                <a:srgbClr val="FFD96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rgbClr val="38761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Academic needs</a:t>
            </a:r>
            <a:endParaRPr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300" y="152400"/>
            <a:ext cx="3755176" cy="2468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9525">
              <a:srgbClr val="000000">
                <a:alpha val="50000"/>
              </a:srgb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925" y="2807350"/>
            <a:ext cx="34480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5175" y="3198150"/>
            <a:ext cx="2279525" cy="19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25" y="2807350"/>
            <a:ext cx="3350250" cy="13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Responsibility -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sz="3600">
                <a:solidFill>
                  <a:srgbClr val="FF0000"/>
                </a:solidFill>
              </a:rPr>
              <a:t>Daily at home health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sz="3600">
                <a:solidFill>
                  <a:srgbClr val="FF0000"/>
                </a:solidFill>
              </a:rPr>
              <a:t>screening</a:t>
            </a:r>
            <a:r>
              <a:rPr lang="en" sz="3600"/>
              <a:t> </a:t>
            </a:r>
            <a:endParaRPr sz="36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8675"/>
            <a:ext cx="4699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Complete the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ParentSquare Daily Health Screening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PRIOR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bringing student to school.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Please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do not bring your child to school if they are not feeling well.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Should your child become ill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while at school, we count on you to arrange for the </a:t>
            </a: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immediate pick up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of your child.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5448538" y="1711700"/>
            <a:ext cx="29766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888" y="1037550"/>
            <a:ext cx="35718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80175" y="129900"/>
            <a:ext cx="4989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COVID-19 Symptoms</a:t>
            </a:r>
            <a:endParaRPr sz="40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710" y="129900"/>
            <a:ext cx="3595589" cy="47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236475" y="817825"/>
            <a:ext cx="49332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People with COVID-19 have had a wide range of symptoms reported – ranging from mild symptoms to severe illness. Symptoms may appear 2-14 days after exposure to the virus. People with these symptoms may have COVID-19: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Fever or chills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Cough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Shortness of breath or difficulty breathing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Fatigue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Muscle or body aches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Headache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New loss of taste or smell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Sore throat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Congestion or runny nose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Nausea or vomiting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Diarrhe</a:t>
            </a: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00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CDC.gov</a:t>
            </a:r>
            <a:endParaRPr sz="2000">
              <a:solidFill>
                <a:srgbClr val="FF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8377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872400" y="266050"/>
            <a:ext cx="5182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matic SC"/>
                <a:ea typeface="Amatic SC"/>
                <a:cs typeface="Amatic SC"/>
                <a:sym typeface="Amatic SC"/>
              </a:rPr>
              <a:t>Center for Disease Control (CDC) safety protocols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5022450" y="3164375"/>
            <a:ext cx="64863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17050" y="1846825"/>
            <a:ext cx="4098900" cy="2074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Resources: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 Wash Your Hands video</a:t>
            </a:r>
            <a:endParaRPr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 - Stop the Spread video</a:t>
            </a:r>
            <a:endParaRPr sz="2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500" y="4290200"/>
            <a:ext cx="3643450" cy="6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13950" y="923400"/>
            <a:ext cx="4256700" cy="3885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Masks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worn by all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Frequent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hand-washing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6 feet of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physical distancing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maintained inside / outside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Staggered arrival / departure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Staggered recess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zoned playground locations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Sick room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(isolation room) for students waiting to be picked up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Health Aide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at both sites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673450" y="923450"/>
            <a:ext cx="4256700" cy="3885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shared materials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Students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bring device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to and from school.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Additional cleaning / disinfection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Plexiglass shields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on desks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Stable groups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= classroom cohorts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Additional 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hand washing stations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Hand sanitizer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available in every classroom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Restrooms assigned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to grade levels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674500" y="112600"/>
            <a:ext cx="3795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Amatic SC"/>
                <a:ea typeface="Amatic SC"/>
                <a:cs typeface="Amatic SC"/>
                <a:sym typeface="Amatic SC"/>
              </a:rPr>
              <a:t>Safety practices at school</a:t>
            </a:r>
            <a:endParaRPr b="1" sz="4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Video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374950" y="1093850"/>
            <a:ext cx="4591800" cy="3891900"/>
          </a:xfrm>
          <a:prstGeom prst="rect">
            <a:avLst/>
          </a:prstGeom>
          <a:solidFill>
            <a:srgbClr val="A2C4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*Distance Learning Option</a:t>
            </a: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available for students who are not ready to return to in-person learning. *</a:t>
            </a:r>
            <a:r>
              <a:rPr i="1"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look very different than current Virtual Academy.</a:t>
            </a:r>
            <a:r>
              <a:rPr i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NOTE: Classroom teachers will teach 4 days a week.</a:t>
            </a:r>
            <a:endParaRPr i="1"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1" i="1" lang="en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 person Learning Groups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 receive </a:t>
            </a:r>
            <a:r>
              <a:rPr b="1" i="1" lang="en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2 full days of in-person instruction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1" lang="en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3 independent work days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i="1" lang="en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30 minute whole class check-in.  </a:t>
            </a:r>
            <a:endParaRPr b="1" i="1" sz="1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1" i="1" lang="en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Distance Learning students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will have  daily </a:t>
            </a:r>
            <a:r>
              <a:rPr b="1" i="1" lang="en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30 min. whole class check-in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and </a:t>
            </a:r>
            <a:r>
              <a:rPr b="1" i="1" lang="en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independent work </a:t>
            </a:r>
            <a:r>
              <a:rPr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throughout the day.</a:t>
            </a:r>
            <a:endParaRPr i="1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</a:t>
            </a: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January start-up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Parents receive cohort information prior to winter break.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/>
              <a:t>Potential </a:t>
            </a:r>
            <a:r>
              <a:rPr lang="en"/>
              <a:t>Hybrid learning schedule and choices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03325" y="1093850"/>
            <a:ext cx="3999900" cy="3891900"/>
          </a:xfrm>
          <a:prstGeom prst="rect">
            <a:avLst/>
          </a:prstGeom>
          <a:solidFill>
            <a:srgbClr val="A2C4C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Cohort A </a:t>
            </a:r>
            <a:r>
              <a:rPr b="1" lang="en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(½ of in-person class)</a:t>
            </a:r>
            <a:endParaRPr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In-person learning Monday / Thursday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work Tues/Weds/Fri with daily 30 minute whole class check in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Cohort B </a:t>
            </a:r>
            <a:r>
              <a:rPr b="1" lang="en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(other ½ of in-person class)</a:t>
            </a:r>
            <a:endParaRPr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In-person learning Tuesday / Friday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work Mon/Weds/Thurs with daily 30 minute whole class check in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1622400" y="802500"/>
            <a:ext cx="6013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BUSD </a:t>
            </a:r>
            <a:r>
              <a:rPr lang="en"/>
              <a:t>FAMILY SURVEY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open 11/13 - 11/16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Link: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https://www.surveymonkey.com/r/7LWC3Z7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81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